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21"/>
  </p:notesMasterIdLst>
  <p:sldIdLst>
    <p:sldId id="256" r:id="rId5"/>
    <p:sldId id="281" r:id="rId6"/>
    <p:sldId id="266" r:id="rId7"/>
    <p:sldId id="289" r:id="rId8"/>
    <p:sldId id="273" r:id="rId9"/>
    <p:sldId id="260" r:id="rId10"/>
    <p:sldId id="279" r:id="rId11"/>
    <p:sldId id="280" r:id="rId12"/>
    <p:sldId id="277" r:id="rId13"/>
    <p:sldId id="283" r:id="rId14"/>
    <p:sldId id="288" r:id="rId15"/>
    <p:sldId id="284" r:id="rId16"/>
    <p:sldId id="286" r:id="rId17"/>
    <p:sldId id="275" r:id="rId18"/>
    <p:sldId id="264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2E2-3434-4F8F-B24D-E09295921497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93C6C-82EA-4D9D-AA8A-69C85F2EE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2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39117B-1405-4997-81DF-D47685487591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D327-AB58-4897-AF71-6D19B63EA53A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F879-CB5E-4D5D-8720-D92DA7AE545E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7957-4685-4AAA-AC15-17027EB8CE3B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02546-CD2F-49E1-B1D0-A834B66B5E2F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15D2-491A-4C11-867A-1AADC7361863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C7DB-A260-4317-B84F-54DF88D675D3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2A5-C0DB-45B3-9A28-AA7E7B5E7621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FDAC-91B9-467F-9D59-FECADBF43D47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332A-5D1A-4A68-8DC3-3FC24CFC5B34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A8BF-B3DA-48FF-989E-13589D6975D0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3B4EE1E-2631-4416-BD05-4FE45075E299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B9BDB7-2134-468E-9725-B904F4E3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157976"/>
            <a:ext cx="9966960" cy="1606720"/>
          </a:xfrm>
        </p:spPr>
        <p:txBody>
          <a:bodyPr>
            <a:noAutofit/>
          </a:bodyPr>
          <a:lstStyle/>
          <a:p>
            <a:r>
              <a:rPr lang="en-US" sz="3300" b="1" dirty="0" err="1">
                <a:solidFill>
                  <a:schemeClr val="accent1">
                    <a:lumMod val="50000"/>
                  </a:schemeClr>
                </a:solidFill>
              </a:rPr>
              <a:t>FlipIT</a:t>
            </a:r>
            <a:r>
              <a:rPr lang="en-US" sz="3300" b="1" dirty="0">
                <a:solidFill>
                  <a:schemeClr val="accent1">
                    <a:lumMod val="50000"/>
                  </a:schemeClr>
                </a:solidFill>
              </a:rPr>
              <a:t> Game Model with IBL and comparison with human </a:t>
            </a:r>
            <a:r>
              <a:rPr lang="en-US" sz="3300" dirty="0" err="1">
                <a:solidFill>
                  <a:schemeClr val="accent1">
                    <a:lumMod val="50000"/>
                  </a:schemeClr>
                </a:solidFill>
              </a:rPr>
              <a:t>DAta</a:t>
            </a:r>
            <a:b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34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4002C-587E-4F0F-A9CB-5B4EE2AB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6128"/>
            <a:ext cx="8767860" cy="55778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Saeefa Rubaiyet Nowmi</a:t>
            </a:r>
          </a:p>
        </p:txBody>
      </p:sp>
      <p:pic>
        <p:nvPicPr>
          <p:cNvPr id="5" name="Picture 4" descr="A close up of a green field">
            <a:extLst>
              <a:ext uri="{FF2B5EF4-FFF2-40B4-BE49-F238E27FC236}">
                <a16:creationId xmlns:a16="http://schemas.microsoft.com/office/drawing/2014/main" id="{4E312030-0DC2-4F76-9D84-36063902E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7" r="1" b="29770"/>
          <a:stretch/>
        </p:blipFill>
        <p:spPr>
          <a:xfrm>
            <a:off x="243840" y="2057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659D223-F510-42C1-9DF1-124640526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B2D573-90C6-4223-BDB0-20D4FD97D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5B834C4-13F9-494E-82A6-7B5256416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2675642C-D7EB-EEE2-1427-C1EF858F5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6447"/>
            <a:ext cx="5251449" cy="434011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9318D1-076E-4507-9978-850C65069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6447"/>
            <a:ext cx="0" cy="44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BBCCB4F3-885E-F4E4-830D-95589767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84" y="1227568"/>
            <a:ext cx="5251449" cy="42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1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659D223-F510-42C1-9DF1-124640526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B2D573-90C6-4223-BDB0-20D4FD97D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5B834C4-13F9-494E-82A6-7B5256416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9BABE2BD-29E4-2C8E-B5D2-97749197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6447"/>
            <a:ext cx="5251449" cy="420803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9318D1-076E-4507-9978-850C65069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6447"/>
            <a:ext cx="0" cy="44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596340F0-8220-409E-6BC2-0E14E4A1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04" y="1156447"/>
            <a:ext cx="5251449" cy="42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F54AE13-A79C-8A0D-6501-35B01A43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80" y="1289300"/>
            <a:ext cx="7735839" cy="4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screenshot, plot, colorfulness&#10;&#10;Description automatically generated">
            <a:extLst>
              <a:ext uri="{FF2B5EF4-FFF2-40B4-BE49-F238E27FC236}">
                <a16:creationId xmlns:a16="http://schemas.microsoft.com/office/drawing/2014/main" id="{6B5DD488-DD7A-4573-B582-3672C443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2" y="953397"/>
            <a:ext cx="11081175" cy="49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2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76B0-7F05-A1D6-07F1-AD3E59D53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702242"/>
            <a:ext cx="9966960" cy="1660497"/>
          </a:xfrm>
        </p:spPr>
        <p:txBody>
          <a:bodyPr/>
          <a:lstStyle/>
          <a:p>
            <a:r>
              <a:rPr lang="en-US" dirty="0"/>
              <a:t>Scopes to Improve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4BFD1-5238-6563-D0AA-26D51702A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172" y="4052514"/>
            <a:ext cx="11159655" cy="2425149"/>
          </a:xfrm>
        </p:spPr>
        <p:txBody>
          <a:bodyPr>
            <a:noAutofit/>
          </a:bodyPr>
          <a:lstStyle/>
          <a:p>
            <a:pPr marL="742950" indent="-742950">
              <a:buAutoNum type="arabicPeriod"/>
            </a:pPr>
            <a:r>
              <a:rPr lang="en-US" sz="3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Analyze the human data against random defender</a:t>
            </a:r>
          </a:p>
          <a:p>
            <a:pPr marL="742950" indent="-742950">
              <a:buAutoNum type="arabicPeriod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Compare with the Game Theory Model as well</a:t>
            </a:r>
          </a:p>
          <a:p>
            <a:pPr marL="742950" indent="-742950">
              <a:buAutoNum type="arabicPeriod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3.Analyse and match human data for different personality types</a:t>
            </a:r>
          </a:p>
          <a:p>
            <a:pPr marL="742950" indent="-742950">
              <a:buAutoNum type="arabicPeriod"/>
            </a:pPr>
            <a:endParaRPr lang="en-US" sz="3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indent="-742950">
              <a:buAutoNum type="arabicPeriod"/>
            </a:pPr>
            <a:endParaRPr lang="en-US" sz="3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6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77C82-ADD7-5A58-4556-3259CB4B816A}"/>
              </a:ext>
            </a:extLst>
          </p:cNvPr>
          <p:cNvSpPr txBox="1"/>
          <p:nvPr/>
        </p:nvSpPr>
        <p:spPr>
          <a:xfrm>
            <a:off x="967408" y="781878"/>
            <a:ext cx="4426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>
                <a:solidFill>
                  <a:schemeClr val="accent1">
                    <a:lumMod val="50000"/>
                  </a:schemeClr>
                </a:solidFill>
              </a:rPr>
              <a:t>Supporting 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21A7F-8D7F-4479-8B90-E546864C989E}"/>
              </a:ext>
            </a:extLst>
          </p:cNvPr>
          <p:cNvSpPr txBox="1"/>
          <p:nvPr/>
        </p:nvSpPr>
        <p:spPr>
          <a:xfrm>
            <a:off x="1152939" y="1696278"/>
            <a:ext cx="1017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1. Abbasi, Y.D., Short, M., Sinha, A.,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Sintov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N., Zhang, C.,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Tambe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M.: Human adversaries in opportunistic crime security games: evaluating competing bounded rationality models. In: Proceedings of the Third Annual Conference on Advances in Cognitive Systems ACS, p. 2 (2015)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34135-181D-0C08-8E63-6AB3273224CA}"/>
              </a:ext>
            </a:extLst>
          </p:cNvPr>
          <p:cNvSpPr txBox="1"/>
          <p:nvPr/>
        </p:nvSpPr>
        <p:spPr>
          <a:xfrm>
            <a:off x="1152939" y="2756668"/>
            <a:ext cx="10177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2.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Durkota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K.,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Lis´y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V.,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Kiekintveld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C.,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Hor´ak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K.,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Boˇsansk´y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B.,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Pevn´y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T.: Optimal strategies for detecting data exfiltration by internal and external attackers. In: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Rass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S.,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Kiekintveld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C., Fang, F., Schauer, S. (eds.)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GameSec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 2017. LNCS, vol. 10575, pp. 171–192. Springer, Cham (2017). https://doi.org/10.1007/978-3-319- 68711-7 10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8E821-19C8-AFCE-BA86-5D552657E3E7}"/>
              </a:ext>
            </a:extLst>
          </p:cNvPr>
          <p:cNvSpPr txBox="1"/>
          <p:nvPr/>
        </p:nvSpPr>
        <p:spPr>
          <a:xfrm>
            <a:off x="1152939" y="4094057"/>
            <a:ext cx="10177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Reitter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D.,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Grossklags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J.,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Nochenson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, A.: Risk-seeking in a continuous game of timing. In: Proceedings of the 13th International Conference on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CognitiveModeling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 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(ICCM), pp. 397–403 (2013)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12352-7DE1-BB33-33D2-8F077AF24AB4}"/>
              </a:ext>
            </a:extLst>
          </p:cNvPr>
          <p:cNvSpPr txBox="1"/>
          <p:nvPr/>
        </p:nvSpPr>
        <p:spPr>
          <a:xfrm>
            <a:off x="1152939" y="5022574"/>
            <a:ext cx="1017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FctkhdNnttyhCMR9"/>
              </a:rPr>
              <a:t>4. Kahneman, D., Tversky, A.: Prospect theory: an analysis of decision under risk. In: Handbook of the Fundamentals of Financial Decision Making: Part I, pp. 99–127. World Scientific (2013)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20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19081B-D8B6-D27F-EC82-BA69C646622A}"/>
              </a:ext>
            </a:extLst>
          </p:cNvPr>
          <p:cNvSpPr txBox="1"/>
          <p:nvPr/>
        </p:nvSpPr>
        <p:spPr>
          <a:xfrm>
            <a:off x="203200" y="1972157"/>
            <a:ext cx="1175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08F7A-EB27-E719-85B0-49897352633F}"/>
              </a:ext>
            </a:extLst>
          </p:cNvPr>
          <p:cNvSpPr txBox="1"/>
          <p:nvPr/>
        </p:nvSpPr>
        <p:spPr>
          <a:xfrm>
            <a:off x="203200" y="3429000"/>
            <a:ext cx="1175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81582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B692-4A1E-BD84-AA8D-0E9FBB54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689113"/>
            <a:ext cx="5141842" cy="3771127"/>
          </a:xfrm>
        </p:spPr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Primary aim is to develop an IBL model of a two player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FlipIT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Game and compare the results with Human  attacker</a:t>
            </a:r>
          </a:p>
        </p:txBody>
      </p:sp>
      <p:pic>
        <p:nvPicPr>
          <p:cNvPr id="6" name="Picture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29434C-1767-0171-32B7-8FF237B3DC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218" r="9218"/>
          <a:stretch>
            <a:fillRect/>
          </a:stretch>
        </p:blipFill>
        <p:spPr>
          <a:xfrm>
            <a:off x="5552659" y="498480"/>
            <a:ext cx="6099048" cy="586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CEE9A-E72A-BF6B-42EC-073E9EBD6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1670" y="4648663"/>
            <a:ext cx="5141842" cy="1710857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000" b="1" dirty="0"/>
              <a:t>This paper uses EFG (Extensive - Form Games) – a Game Theory Model</a:t>
            </a:r>
          </a:p>
        </p:txBody>
      </p:sp>
    </p:spTree>
    <p:extLst>
      <p:ext uri="{BB962C8B-B14F-4D97-AF65-F5344CB8AC3E}">
        <p14:creationId xmlns:p14="http://schemas.microsoft.com/office/powerpoint/2010/main" val="111198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671A90-4940-2FA8-0270-45F7120DFA43}"/>
              </a:ext>
            </a:extLst>
          </p:cNvPr>
          <p:cNvSpPr txBox="1">
            <a:spLocks/>
          </p:cNvSpPr>
          <p:nvPr/>
        </p:nvSpPr>
        <p:spPr>
          <a:xfrm>
            <a:off x="243840" y="1084029"/>
            <a:ext cx="11734800" cy="5773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T</a:t>
            </a:r>
            <a:r>
              <a:rPr 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wo players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Helvetica Neue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6 </a:t>
            </a:r>
            <a:r>
              <a:rPr 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nodes 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Helvetica Neue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Node A(10/8), Node B(10/2), Node C(4/2), Node D(4/8), Node E(10/5), Node F(0/0). 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Helvetica Neue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The game has  5 rounds. 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Helvetica Neue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6 trials in every round. Total 30 trials</a:t>
            </a:r>
          </a:p>
          <a:p>
            <a:pPr algn="ctr"/>
            <a:endParaRPr lang="en-US" sz="2800" b="1" i="0" dirty="0">
              <a:solidFill>
                <a:schemeClr val="accent1">
                  <a:lumMod val="75000"/>
                </a:schemeClr>
              </a:solidFill>
              <a:effectLst/>
              <a:latin typeface="Helvetica Neue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 Human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paritcipants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 were 152. So, I also simulated the model to have 152 runs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38522-42A8-BC32-EFC8-04AD371E23EC}"/>
              </a:ext>
            </a:extLst>
          </p:cNvPr>
          <p:cNvSpPr txBox="1"/>
          <p:nvPr/>
        </p:nvSpPr>
        <p:spPr>
          <a:xfrm>
            <a:off x="243840" y="376143"/>
            <a:ext cx="1173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1">
                    <a:lumMod val="50000"/>
                  </a:schemeClr>
                </a:solidFill>
              </a:rPr>
              <a:t>The Game</a:t>
            </a:r>
          </a:p>
        </p:txBody>
      </p:sp>
    </p:spTree>
    <p:extLst>
      <p:ext uri="{BB962C8B-B14F-4D97-AF65-F5344CB8AC3E}">
        <p14:creationId xmlns:p14="http://schemas.microsoft.com/office/powerpoint/2010/main" val="142235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471A2E3-8CC6-1271-5632-3DF246CE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2" y="773329"/>
            <a:ext cx="11081175" cy="53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4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76B0-7F05-A1D6-07F1-AD3E59D53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586286"/>
            <a:ext cx="9966960" cy="1660497"/>
          </a:xfrm>
        </p:spPr>
        <p:txBody>
          <a:bodyPr/>
          <a:lstStyle/>
          <a:p>
            <a:r>
              <a:rPr lang="en-US" dirty="0"/>
              <a:t>Task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4BFD1-5238-6563-D0AA-26D51702A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60" y="3696914"/>
            <a:ext cx="11198970" cy="2425149"/>
          </a:xfrm>
        </p:spPr>
        <p:txBody>
          <a:bodyPr>
            <a:noAutofit/>
          </a:bodyPr>
          <a:lstStyle/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 are divided into three steps :</a:t>
            </a:r>
          </a:p>
          <a:p>
            <a:pPr marL="742950" indent="-742950">
              <a:buAutoNum type="arabicPeriod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1.Developing IBL Model with one agent (full information)</a:t>
            </a: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2. Developing IBL Model with two agent (full information)</a:t>
            </a: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3.Developing IBL Model with two agent (partial information)</a:t>
            </a: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Analyze data and compare both the models with human attackers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7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631F61D-6D22-22BE-5EF3-3077CC01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413" y="391887"/>
            <a:ext cx="6313418" cy="6183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4A769A-4566-91B8-E9BE-795D928292D0}"/>
              </a:ext>
            </a:extLst>
          </p:cNvPr>
          <p:cNvSpPr txBox="1"/>
          <p:nvPr/>
        </p:nvSpPr>
        <p:spPr>
          <a:xfrm>
            <a:off x="449778" y="1336119"/>
            <a:ext cx="482379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800" dirty="0"/>
              <a:t>Created one agent model with two features – </a:t>
            </a:r>
          </a:p>
          <a:p>
            <a:r>
              <a:rPr lang="en-US" sz="3800" dirty="0"/>
              <a:t>        -Reward</a:t>
            </a:r>
          </a:p>
          <a:p>
            <a:r>
              <a:rPr lang="en-US" sz="3800" dirty="0"/>
              <a:t>        -Cost</a:t>
            </a:r>
          </a:p>
          <a:p>
            <a:endParaRPr lang="en-US" sz="38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800" dirty="0"/>
              <a:t>Used Linear Similarity Function</a:t>
            </a:r>
          </a:p>
        </p:txBody>
      </p:sp>
    </p:spTree>
    <p:extLst>
      <p:ext uri="{BB962C8B-B14F-4D97-AF65-F5344CB8AC3E}">
        <p14:creationId xmlns:p14="http://schemas.microsoft.com/office/powerpoint/2010/main" val="360605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2C20647-C5C9-E260-1C22-F461FA5C126C}"/>
              </a:ext>
            </a:extLst>
          </p:cNvPr>
          <p:cNvSpPr txBox="1"/>
          <p:nvPr/>
        </p:nvSpPr>
        <p:spPr>
          <a:xfrm>
            <a:off x="550495" y="1043731"/>
            <a:ext cx="482379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800" dirty="0"/>
              <a:t>Created two agent model with two features – </a:t>
            </a:r>
          </a:p>
          <a:p>
            <a:r>
              <a:rPr lang="en-US" sz="3800" dirty="0"/>
              <a:t>        -Reward</a:t>
            </a:r>
          </a:p>
          <a:p>
            <a:r>
              <a:rPr lang="en-US" sz="3800" dirty="0"/>
              <a:t>        -Cost</a:t>
            </a:r>
          </a:p>
          <a:p>
            <a:endParaRPr lang="en-US" sz="38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800"/>
              <a:t>Used Linear </a:t>
            </a:r>
            <a:r>
              <a:rPr lang="en-US" sz="3800" dirty="0"/>
              <a:t>Similarity Function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CF13582-C0EC-1EED-5BAA-F2E8E4190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100" y="624114"/>
            <a:ext cx="646096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1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76B0-7F05-A1D6-07F1-AD3E59D53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702242"/>
            <a:ext cx="9966960" cy="1660497"/>
          </a:xfrm>
        </p:spPr>
        <p:txBody>
          <a:bodyPr/>
          <a:lstStyle/>
          <a:p>
            <a:r>
              <a:rPr lang="en-US" dirty="0"/>
              <a:t>Final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F4CFF-A39C-5F45-976F-FA6EC022472A}"/>
              </a:ext>
            </a:extLst>
          </p:cNvPr>
          <p:cNvSpPr txBox="1"/>
          <p:nvPr/>
        </p:nvSpPr>
        <p:spPr>
          <a:xfrm>
            <a:off x="1920240" y="3962400"/>
            <a:ext cx="8605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000" dirty="0"/>
              <a:t>Comparison of choosing nodes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000" dirty="0"/>
              <a:t>Comparison of winning ratios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000" dirty="0"/>
              <a:t>Comparison of scores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000" dirty="0"/>
              <a:t>Comparison of  performance (the line graphs) </a:t>
            </a:r>
          </a:p>
        </p:txBody>
      </p:sp>
    </p:spTree>
    <p:extLst>
      <p:ext uri="{BB962C8B-B14F-4D97-AF65-F5344CB8AC3E}">
        <p14:creationId xmlns:p14="http://schemas.microsoft.com/office/powerpoint/2010/main" val="101731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B339184-A2DC-7EA9-5679-BC0A4D99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83" y="565573"/>
            <a:ext cx="9249152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3222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928E4D0-782D-4812-BE7D-AE5131FD3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65D742-03F8-4A07-AD44-2F5940A960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915EF7-B9F6-4EB7-AA4F-557BE6AB702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design</Template>
  <TotalTime>520</TotalTime>
  <Words>518</Words>
  <Application>Microsoft Office PowerPoint</Application>
  <PresentationFormat>Widescreen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Corbel</vt:lpstr>
      <vt:lpstr>FctkhdNnttyhCMR9</vt:lpstr>
      <vt:lpstr>Helvetica Neue</vt:lpstr>
      <vt:lpstr>Wingdings</vt:lpstr>
      <vt:lpstr>Basis</vt:lpstr>
      <vt:lpstr>FlipIT Game Model with IBL and comparison with human DAta </vt:lpstr>
      <vt:lpstr>Primary aim is to develop an IBL model of a two player FlipIT Game and compare the results with Human  attacker</vt:lpstr>
      <vt:lpstr>PowerPoint Presentation</vt:lpstr>
      <vt:lpstr>PowerPoint Presentation</vt:lpstr>
      <vt:lpstr>Task description</vt:lpstr>
      <vt:lpstr>PowerPoint Presentation</vt:lpstr>
      <vt:lpstr>PowerPoint Presentation</vt:lpstr>
      <vt:lpstr>Final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Scopes to Improve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Targeted personality Model Development</dc:title>
  <dc:creator>Saeefa Rubaiyet Nowmi</dc:creator>
  <cp:lastModifiedBy>Nowmi, Saeefa Rubaiyet R</cp:lastModifiedBy>
  <cp:revision>79</cp:revision>
  <dcterms:created xsi:type="dcterms:W3CDTF">2023-02-22T19:11:01Z</dcterms:created>
  <dcterms:modified xsi:type="dcterms:W3CDTF">2023-05-08T22:33:39Z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73649dc-6fee-4eb8-a128-734c3c842ea8_Enabled">
    <vt:lpwstr>true</vt:lpwstr>
  </property>
  <property fmtid="{D5CDD505-2E9C-101B-9397-08002B2CF9AE}" pid="4" name="MSIP_Label_b73649dc-6fee-4eb8-a128-734c3c842ea8_SetDate">
    <vt:lpwstr>2023-04-06T20:29:13Z</vt:lpwstr>
  </property>
  <property fmtid="{D5CDD505-2E9C-101B-9397-08002B2CF9AE}" pid="5" name="MSIP_Label_b73649dc-6fee-4eb8-a128-734c3c842ea8_Method">
    <vt:lpwstr>Standard</vt:lpwstr>
  </property>
  <property fmtid="{D5CDD505-2E9C-101B-9397-08002B2CF9AE}" pid="6" name="MSIP_Label_b73649dc-6fee-4eb8-a128-734c3c842ea8_Name">
    <vt:lpwstr>defa4170-0d19-0005-0004-bc88714345d2</vt:lpwstr>
  </property>
  <property fmtid="{D5CDD505-2E9C-101B-9397-08002B2CF9AE}" pid="7" name="MSIP_Label_b73649dc-6fee-4eb8-a128-734c3c842ea8_SiteId">
    <vt:lpwstr>857c21d2-1a16-43a4-90cf-d57f3fab9d2f</vt:lpwstr>
  </property>
  <property fmtid="{D5CDD505-2E9C-101B-9397-08002B2CF9AE}" pid="8" name="MSIP_Label_b73649dc-6fee-4eb8-a128-734c3c842ea8_ActionId">
    <vt:lpwstr>d08af533-6bc1-4862-8056-6038ab20d0ac</vt:lpwstr>
  </property>
  <property fmtid="{D5CDD505-2E9C-101B-9397-08002B2CF9AE}" pid="9" name="MSIP_Label_b73649dc-6fee-4eb8-a128-734c3c842ea8_ContentBits">
    <vt:lpwstr>0</vt:lpwstr>
  </property>
</Properties>
</file>